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58"/>
  </p:notes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848" y="4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793fdcdb0d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g793fdcdb0d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Allison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794cfb963d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794cfb963d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Joshua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794cfb963d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794cfb963d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Joshua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7a6c57356b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7a6c57356b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ruyi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794cfb963d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794cfb963d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ruyi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794cfb963d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794cfb963d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ruyi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794cfb963d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794cfb963d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ruyi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794cfb963d_0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794cfb963d_0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ruyi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794cfb963d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794cfb963d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ruyi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794cfb963d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794cfb963d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ruyi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794cfb963d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794cfb963d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ruyi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794cfb963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794cfb963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Allison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794cfb963d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794cfb963d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ruyi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a6753a74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a6753a74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Ian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7a6753a746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7a6753a746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Ian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7a6753a746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7a6753a746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Ian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7a6753a746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7a6753a746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Ian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7a6753a746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7a6753a746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Ian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7a6753a746_2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7a6753a746_2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Ian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7a6753a746_2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7a6753a746_2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7a6753a746_2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7a6753a746_2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Ian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7a6753a746_2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7a6753a746_2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Ian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7a7a4446a6_4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7a7a4446a6_4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Allison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7a6753a746_2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7a6753a746_2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Ian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7a6753a746_2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7a6753a746_2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Ian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Each also has a Seasonal and Irregular Component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7a6753a746_2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7a6753a746_2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Ian</a:t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7a6753a746_2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7a6753a746_2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Ian</a:t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7a6753a746_2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7a6753a746_2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Ian</a:t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7a6753a746_2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7a6753a746_2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Ian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Also has a Seasonal and Irregular Component</a:t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7a6753a746_2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7a6753a746_2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Ian</a:t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7a6753a746_2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7a6753a746_2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Ian</a:t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7a6753a746_2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7a6753a746_2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Ian</a:t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7a6753a746_2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7a6753a746_2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Ian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794cfb963d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794cfb963d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Allison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Whys: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Q1: Avocado providers can identify where the majority of profits are coming from and where demand is higher.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Q2: Know what type of avocado to prioritize.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Q3: Helps providers strategize their logistics before and after harvesting.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Q4: Better enable avocado providers to maximize revenue and improve budget planning.</a:t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7a6753a746_2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7a6753a746_2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Ian</a:t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7a6753a746_2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7a6753a746_2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Ian</a:t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7a6753a746_2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7a6753a746_2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Ian</a:t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7a6753a746_2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7a6753a746_2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Ian</a:t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7a6753a746_2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7a6753a746_2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Allison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Since the transfer function didn’t work, we still wanted to use ARIMA in some useful way, so next we focused on Total Revenue.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still included our pulse variable in model building.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7a6753a746_3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7a6753a746_3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Allison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started by building an ARIMA model for conventional avocados.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response for this model is the Log(Total Revenue)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model contains a first-order AR term, Difference, and MA term. As well as a first order seasonal difference (Diff of 52, weekly data)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Finally, the constant term of the model was dropped.</a:t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7a6753a746_3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7a6753a746_3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Allison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this model, we get this plot.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fitted line follows the training data pretty decently.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However, its starts to struggle a little bit with predictions.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addition, the confidence intervals are a bit large.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7a6753a746_3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7a6753a746_3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Allison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Next, we built a model for total revenue using Organic avocados.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output again is Log(Total Revenue).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model is similar to the conventional avocado model, but this time the first-order AR term was dropped.</a:t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7a6753a746_3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7a6753a746_3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Allison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this model, we get this plot.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fitted line follows the training data pretty decently.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However, its starts to struggle a little bit with predictions.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addition, the confidence intervals are a bit large, and get larger when we predict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7a6753a746_3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7a6753a746_3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Ian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794cfb963d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794cfb963d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Joshua</a:t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7a6753a746_3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7a6753a746_3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Ian</a:t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7a6753a746_3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7a6753a746_3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Ian</a:t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7a6753a746_3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7a6753a746_3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Ian</a:t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7a6753a746_3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7a6753a746_3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Ian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 seems that organic is much harder to model.</a:t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7a6c57356b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7a6c57356b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Allison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Whys: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Q1: Avocado providers can identify where the majority of profits are coming from and where demand is higher.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Q2: Know what type of avocado to prioritize.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Q3: Helps providers strategize their logistics before and after harvesting.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Q4: Better enable avocado providers to maximize revenue and improve budget planning.</a:t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7a7a4446a6_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7a7a4446a6_5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Allison</a:t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7a6c57356b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7a6c57356b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Allison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794cfb963d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794cfb963d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Joshua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 of total volume (might be population)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794cfb963d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794cfb963d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Joshua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7a6c57356b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7a6c57356b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Joshua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Total volumn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794cfb963d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794cfb963d_0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Joshua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Average volumn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dark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png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0" y="582500"/>
            <a:ext cx="8520600" cy="9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/>
              <a:t>Avocado Demand Analysis</a:t>
            </a:r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2571750"/>
            <a:ext cx="8520600" cy="19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rgbClr val="FFFFFF"/>
                </a:solidFill>
              </a:rPr>
              <a:t>Allison Beatty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rgbClr val="FFFFFF"/>
                </a:solidFill>
              </a:rPr>
              <a:t>Joshua Ching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rgbClr val="FFFFFF"/>
                </a:solidFill>
              </a:rPr>
              <a:t>Ruyi Liang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rgbClr val="FFFFFF"/>
                </a:solidFill>
              </a:rPr>
              <a:t>Ian Scarff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38091" y="1674496"/>
            <a:ext cx="6148959" cy="32759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2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22" name="Google Shape;12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2812"/>
            <a:ext cx="9143998" cy="5097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2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29" name="Google Shape;12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9763"/>
            <a:ext cx="9144000" cy="5103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225" y="1951100"/>
            <a:ext cx="3200425" cy="2262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09400" y="1951100"/>
            <a:ext cx="4968976" cy="2381221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5"/>
          <p:cNvSpPr txBox="1"/>
          <p:nvPr/>
        </p:nvSpPr>
        <p:spPr>
          <a:xfrm>
            <a:off x="232800" y="565900"/>
            <a:ext cx="867840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000" dirty="0">
                <a:solidFill>
                  <a:schemeClr val="dk1"/>
                </a:solidFill>
              </a:rPr>
              <a:t>What is the most popular type of avocado?</a:t>
            </a:r>
            <a:endParaRPr dirty="0"/>
          </a:p>
        </p:txBody>
      </p:sp>
      <p:sp>
        <p:nvSpPr>
          <p:cNvPr id="137" name="Google Shape;137;p25"/>
          <p:cNvSpPr/>
          <p:nvPr/>
        </p:nvSpPr>
        <p:spPr>
          <a:xfrm>
            <a:off x="3834100" y="2855625"/>
            <a:ext cx="4765200" cy="4140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2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44" name="Google Shape;14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4975"/>
            <a:ext cx="9144000" cy="50735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8DB6F0BB-61D6-46E4-B973-1E1B6725ACE7}"/>
              </a:ext>
            </a:extLst>
          </p:cNvPr>
          <p:cNvSpPr/>
          <p:nvPr/>
        </p:nvSpPr>
        <p:spPr>
          <a:xfrm>
            <a:off x="1262358" y="169933"/>
            <a:ext cx="720191" cy="442892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C677B5F-2E76-4F71-BBB0-5C4F0BBB8447}"/>
              </a:ext>
            </a:extLst>
          </p:cNvPr>
          <p:cNvSpPr/>
          <p:nvPr/>
        </p:nvSpPr>
        <p:spPr>
          <a:xfrm>
            <a:off x="3000797" y="288483"/>
            <a:ext cx="720191" cy="442892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51" name="Google Shape;15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9763"/>
            <a:ext cx="9144000" cy="5103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58" name="Google Shape;15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51834"/>
            <a:ext cx="9144001" cy="4217032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8"/>
          <p:cNvSpPr/>
          <p:nvPr/>
        </p:nvSpPr>
        <p:spPr>
          <a:xfrm>
            <a:off x="61800" y="1575500"/>
            <a:ext cx="9020400" cy="2781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28"/>
          <p:cNvSpPr/>
          <p:nvPr/>
        </p:nvSpPr>
        <p:spPr>
          <a:xfrm>
            <a:off x="61800" y="2293650"/>
            <a:ext cx="9020400" cy="2781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2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67" name="Google Shape;16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4901" y="76607"/>
            <a:ext cx="9144003" cy="4990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42400" y="2031375"/>
            <a:ext cx="4140701" cy="1909625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9"/>
          <p:cNvSpPr/>
          <p:nvPr/>
        </p:nvSpPr>
        <p:spPr>
          <a:xfrm rot="10800000" flipH="1">
            <a:off x="4866450" y="2571750"/>
            <a:ext cx="4092600" cy="1617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29"/>
          <p:cNvSpPr/>
          <p:nvPr/>
        </p:nvSpPr>
        <p:spPr>
          <a:xfrm>
            <a:off x="6032750" y="362225"/>
            <a:ext cx="980100" cy="738300"/>
          </a:xfrm>
          <a:prstGeom prst="ellipse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1" name="Google Shape;171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7750" y="2031375"/>
            <a:ext cx="3859351" cy="1849475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9"/>
          <p:cNvSpPr/>
          <p:nvPr/>
        </p:nvSpPr>
        <p:spPr>
          <a:xfrm rot="10800000" flipH="1">
            <a:off x="749800" y="2733450"/>
            <a:ext cx="3686400" cy="3486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0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Price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3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84" name="Google Shape;18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6609"/>
            <a:ext cx="9144003" cy="49902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3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91" name="Google Shape;19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0628"/>
            <a:ext cx="9143998" cy="5022244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32"/>
          <p:cNvSpPr/>
          <p:nvPr/>
        </p:nvSpPr>
        <p:spPr>
          <a:xfrm>
            <a:off x="3506475" y="4451925"/>
            <a:ext cx="192000" cy="2412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32"/>
          <p:cNvSpPr/>
          <p:nvPr/>
        </p:nvSpPr>
        <p:spPr>
          <a:xfrm rot="-1308479">
            <a:off x="3931498" y="4778052"/>
            <a:ext cx="485333" cy="147684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32"/>
          <p:cNvSpPr/>
          <p:nvPr/>
        </p:nvSpPr>
        <p:spPr>
          <a:xfrm>
            <a:off x="4572000" y="3341200"/>
            <a:ext cx="561300" cy="635700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32"/>
          <p:cNvSpPr/>
          <p:nvPr/>
        </p:nvSpPr>
        <p:spPr>
          <a:xfrm>
            <a:off x="3321825" y="1694900"/>
            <a:ext cx="561300" cy="635700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32"/>
          <p:cNvSpPr/>
          <p:nvPr/>
        </p:nvSpPr>
        <p:spPr>
          <a:xfrm>
            <a:off x="6583725" y="1646750"/>
            <a:ext cx="561300" cy="572700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97" name="Google Shape;197;p32"/>
          <p:cNvCxnSpPr>
            <a:endCxn id="195" idx="2"/>
          </p:cNvCxnSpPr>
          <p:nvPr/>
        </p:nvCxnSpPr>
        <p:spPr>
          <a:xfrm rot="10800000">
            <a:off x="3602475" y="2330600"/>
            <a:ext cx="277800" cy="2095500"/>
          </a:xfrm>
          <a:prstGeom prst="straightConnector1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98" name="Google Shape;198;p32"/>
          <p:cNvCxnSpPr/>
          <p:nvPr/>
        </p:nvCxnSpPr>
        <p:spPr>
          <a:xfrm rot="10800000" flipH="1">
            <a:off x="3956475" y="3532425"/>
            <a:ext cx="539400" cy="919500"/>
          </a:xfrm>
          <a:prstGeom prst="straightConnector1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99" name="Google Shape;199;p32"/>
          <p:cNvCxnSpPr/>
          <p:nvPr/>
        </p:nvCxnSpPr>
        <p:spPr>
          <a:xfrm rot="10800000" flipH="1">
            <a:off x="4183525" y="2277100"/>
            <a:ext cx="2731500" cy="2250000"/>
          </a:xfrm>
          <a:prstGeom prst="straightConnector1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Overview</a:t>
            </a:r>
            <a:endParaRPr/>
          </a:p>
        </p:txBody>
      </p:sp>
      <p:sp>
        <p:nvSpPr>
          <p:cNvPr id="62" name="Google Shape;62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80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FFFFFF"/>
                </a:solidFill>
              </a:rPr>
              <a:t>Original: (From Kaggle: </a:t>
            </a:r>
            <a:r>
              <a:rPr lang="en" sz="2000" i="1" dirty="0">
                <a:solidFill>
                  <a:srgbClr val="FFFFFF"/>
                </a:solidFill>
              </a:rPr>
              <a:t>Avocado Prices</a:t>
            </a:r>
            <a:r>
              <a:rPr lang="en" sz="2000" dirty="0">
                <a:solidFill>
                  <a:srgbClr val="FFFFFF"/>
                </a:solidFill>
              </a:rPr>
              <a:t>)</a:t>
            </a:r>
            <a:endParaRPr sz="2000" dirty="0">
              <a:solidFill>
                <a:srgbClr val="FFFFFF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</a:rPr>
              <a:t>● </a:t>
            </a:r>
            <a:r>
              <a:rPr lang="en" sz="2000" dirty="0">
                <a:solidFill>
                  <a:srgbClr val="FFFFFF"/>
                </a:solidFill>
              </a:rPr>
              <a:t>Weekly Data (Jan. 4, 2015 - Mar. 25, 2018)</a:t>
            </a:r>
            <a:endParaRPr sz="2000" dirty="0">
              <a:solidFill>
                <a:srgbClr val="FFFFFF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</a:rPr>
              <a:t>● </a:t>
            </a:r>
            <a:r>
              <a:rPr lang="en" sz="2000" dirty="0">
                <a:solidFill>
                  <a:srgbClr val="FFFFFF"/>
                </a:solidFill>
              </a:rPr>
              <a:t>Avg. Price</a:t>
            </a:r>
            <a:endParaRPr sz="2000" dirty="0">
              <a:solidFill>
                <a:srgbClr val="FFFFFF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</a:rPr>
              <a:t>● </a:t>
            </a:r>
            <a:r>
              <a:rPr lang="en" sz="2000" dirty="0">
                <a:solidFill>
                  <a:srgbClr val="FFFFFF"/>
                </a:solidFill>
              </a:rPr>
              <a:t>Total Volume Sold</a:t>
            </a:r>
            <a:endParaRPr sz="2000" dirty="0">
              <a:solidFill>
                <a:srgbClr val="FFFFFF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</a:rPr>
              <a:t>● </a:t>
            </a:r>
            <a:r>
              <a:rPr lang="en" sz="2000" dirty="0">
                <a:solidFill>
                  <a:srgbClr val="FFFFFF"/>
                </a:solidFill>
              </a:rPr>
              <a:t>Volume Sold per Type of Avocado</a:t>
            </a:r>
            <a:endParaRPr sz="2000" dirty="0">
              <a:solidFill>
                <a:srgbClr val="FFFFFF"/>
              </a:solidFill>
            </a:endParaRPr>
          </a:p>
          <a:p>
            <a:pPr marL="45720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FFFFFF"/>
                </a:solidFill>
              </a:rPr>
              <a:t>○ </a:t>
            </a:r>
            <a:r>
              <a:rPr lang="en" sz="1600" dirty="0">
                <a:solidFill>
                  <a:srgbClr val="FFFFFF"/>
                </a:solidFill>
              </a:rPr>
              <a:t>Small Hass, Large Hass, Extra Large Hass</a:t>
            </a:r>
            <a:endParaRPr sz="1600" dirty="0">
              <a:solidFill>
                <a:srgbClr val="FFFFFF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</a:rPr>
              <a:t>● </a:t>
            </a:r>
            <a:r>
              <a:rPr lang="en" sz="2000" dirty="0">
                <a:solidFill>
                  <a:srgbClr val="FFFFFF"/>
                </a:solidFill>
              </a:rPr>
              <a:t>Growing Type</a:t>
            </a:r>
            <a:endParaRPr sz="2000" dirty="0">
              <a:solidFill>
                <a:srgbClr val="FFFFFF"/>
              </a:solidFill>
            </a:endParaRPr>
          </a:p>
          <a:p>
            <a:pPr marL="45720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FFFFFF"/>
                </a:solidFill>
              </a:rPr>
              <a:t>○ </a:t>
            </a:r>
            <a:r>
              <a:rPr lang="en" sz="1600" dirty="0">
                <a:solidFill>
                  <a:srgbClr val="FFFFFF"/>
                </a:solidFill>
              </a:rPr>
              <a:t>Conventional or Organic</a:t>
            </a:r>
            <a:endParaRPr sz="1600" dirty="0">
              <a:solidFill>
                <a:srgbClr val="FFFFFF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</a:rPr>
              <a:t>● </a:t>
            </a:r>
            <a:r>
              <a:rPr lang="en" sz="2000" dirty="0">
                <a:solidFill>
                  <a:srgbClr val="FFFFFF"/>
                </a:solidFill>
              </a:rPr>
              <a:t>Region</a:t>
            </a:r>
            <a:endParaRPr sz="2000" dirty="0">
              <a:solidFill>
                <a:srgbClr val="FFFFFF"/>
              </a:solidFill>
            </a:endParaRPr>
          </a:p>
          <a:p>
            <a:pPr marL="45720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FFFFFF"/>
                </a:solidFill>
              </a:rPr>
              <a:t>○ </a:t>
            </a:r>
            <a:r>
              <a:rPr lang="en" sz="1600" dirty="0">
                <a:solidFill>
                  <a:srgbClr val="FFFFFF"/>
                </a:solidFill>
              </a:rPr>
              <a:t>42 Metropolitan Areas</a:t>
            </a:r>
            <a:endParaRPr sz="1600" dirty="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3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206" name="Google Shape;20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0628"/>
            <a:ext cx="9143998" cy="5022244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33"/>
          <p:cNvSpPr/>
          <p:nvPr/>
        </p:nvSpPr>
        <p:spPr>
          <a:xfrm>
            <a:off x="3779300" y="1309250"/>
            <a:ext cx="2586900" cy="10104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33"/>
          <p:cNvSpPr/>
          <p:nvPr/>
        </p:nvSpPr>
        <p:spPr>
          <a:xfrm>
            <a:off x="3213425" y="491550"/>
            <a:ext cx="2101800" cy="10104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33"/>
          <p:cNvSpPr/>
          <p:nvPr/>
        </p:nvSpPr>
        <p:spPr>
          <a:xfrm rot="1572053">
            <a:off x="6784577" y="1151135"/>
            <a:ext cx="949901" cy="1037781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4"/>
          <p:cNvSpPr txBox="1">
            <a:spLocks noGrp="1"/>
          </p:cNvSpPr>
          <p:nvPr>
            <p:ph type="ctrTitle"/>
          </p:nvPr>
        </p:nvSpPr>
        <p:spPr>
          <a:xfrm>
            <a:off x="311700" y="1506000"/>
            <a:ext cx="8520600" cy="100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/>
              <a:t>Time Series Modeling</a:t>
            </a:r>
            <a:endParaRPr sz="3600" b="1"/>
          </a:p>
        </p:txBody>
      </p:sp>
      <p:sp>
        <p:nvSpPr>
          <p:cNvPr id="215" name="Google Shape;215;p34"/>
          <p:cNvSpPr txBox="1">
            <a:spLocks noGrp="1"/>
          </p:cNvSpPr>
          <p:nvPr>
            <p:ph type="subTitle" idx="1"/>
          </p:nvPr>
        </p:nvSpPr>
        <p:spPr>
          <a:xfrm>
            <a:off x="311700" y="2571750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FFFFFF"/>
                </a:solidFill>
              </a:rPr>
              <a:t>Transfer Function with ARIMA</a:t>
            </a:r>
            <a:endParaRPr sz="24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Modeling Setup</a:t>
            </a:r>
            <a:endParaRPr/>
          </a:p>
        </p:txBody>
      </p:sp>
      <p:sp>
        <p:nvSpPr>
          <p:cNvPr id="221" name="Google Shape;221;p3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●"/>
            </a:pPr>
            <a:r>
              <a:rPr lang="en" sz="2000" dirty="0">
                <a:solidFill>
                  <a:srgbClr val="FFFFFF"/>
                </a:solidFill>
              </a:rPr>
              <a:t>Independent Variables:</a:t>
            </a:r>
            <a:endParaRPr sz="2000" dirty="0">
              <a:solidFill>
                <a:srgbClr val="FFFFFF"/>
              </a:solidFill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○"/>
            </a:pPr>
            <a:r>
              <a:rPr lang="en" sz="1600" dirty="0">
                <a:solidFill>
                  <a:srgbClr val="FFFFFF"/>
                </a:solidFill>
              </a:rPr>
              <a:t>Average Price (In USD)</a:t>
            </a:r>
            <a:endParaRPr sz="1600" dirty="0">
              <a:solidFill>
                <a:srgbClr val="FFFFFF"/>
              </a:solidFill>
            </a:endParaRPr>
          </a:p>
          <a:p>
            <a:pPr marL="9144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600" dirty="0">
              <a:solidFill>
                <a:srgbClr val="FFFFFF"/>
              </a:solidFill>
            </a:endParaRPr>
          </a:p>
          <a:p>
            <a:pPr marL="457200" lvl="0" indent="-355600" algn="l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000"/>
              <a:buChar char="●"/>
            </a:pPr>
            <a:r>
              <a:rPr lang="en" sz="2000" dirty="0">
                <a:solidFill>
                  <a:srgbClr val="FFFFFF"/>
                </a:solidFill>
              </a:rPr>
              <a:t>Dependent Variable:</a:t>
            </a:r>
            <a:endParaRPr sz="2000" dirty="0">
              <a:solidFill>
                <a:srgbClr val="FFFFFF"/>
              </a:solidFill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○"/>
            </a:pPr>
            <a:r>
              <a:rPr lang="en" sz="1600" dirty="0">
                <a:solidFill>
                  <a:srgbClr val="FFFFFF"/>
                </a:solidFill>
              </a:rPr>
              <a:t>Average Total Volume Sold</a:t>
            </a:r>
            <a:endParaRPr sz="1600" dirty="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2000" dirty="0">
              <a:solidFill>
                <a:srgbClr val="FFFFFF"/>
              </a:solidFill>
            </a:endParaRPr>
          </a:p>
          <a:p>
            <a:pPr marL="457200" lvl="0" indent="-355600" algn="l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000"/>
              <a:buChar char="●"/>
            </a:pPr>
            <a:r>
              <a:rPr lang="en" sz="2000" dirty="0">
                <a:solidFill>
                  <a:srgbClr val="FFFFFF"/>
                </a:solidFill>
              </a:rPr>
              <a:t>Data: Across the United States</a:t>
            </a:r>
            <a:endParaRPr sz="20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6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Reality  Check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7"/>
          <p:cNvSpPr/>
          <p:nvPr/>
        </p:nvSpPr>
        <p:spPr>
          <a:xfrm>
            <a:off x="2681850" y="1067625"/>
            <a:ext cx="3953400" cy="1119300"/>
          </a:xfrm>
          <a:prstGeom prst="uturnArrow">
            <a:avLst>
              <a:gd name="adj1" fmla="val 25000"/>
              <a:gd name="adj2" fmla="val 25000"/>
              <a:gd name="adj3" fmla="val 49467"/>
              <a:gd name="adj4" fmla="val 50533"/>
              <a:gd name="adj5" fmla="val 100000"/>
            </a:avLst>
          </a:prstGeom>
          <a:solidFill>
            <a:srgbClr val="FF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37"/>
          <p:cNvSpPr/>
          <p:nvPr/>
        </p:nvSpPr>
        <p:spPr>
          <a:xfrm rot="-10799740">
            <a:off x="2507550" y="2968900"/>
            <a:ext cx="3973500" cy="1119300"/>
          </a:xfrm>
          <a:prstGeom prst="uturnArrow">
            <a:avLst>
              <a:gd name="adj1" fmla="val 25000"/>
              <a:gd name="adj2" fmla="val 25000"/>
              <a:gd name="adj3" fmla="val 49467"/>
              <a:gd name="adj4" fmla="val 50533"/>
              <a:gd name="adj5" fmla="val 10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  <a:highlight>
                <a:srgbClr val="FF0000"/>
              </a:highlight>
            </a:endParaRPr>
          </a:p>
        </p:txBody>
      </p:sp>
      <p:sp>
        <p:nvSpPr>
          <p:cNvPr id="233" name="Google Shape;233;p37"/>
          <p:cNvSpPr txBox="1"/>
          <p:nvPr/>
        </p:nvSpPr>
        <p:spPr>
          <a:xfrm>
            <a:off x="1787600" y="2199900"/>
            <a:ext cx="2018700" cy="74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Price</a:t>
            </a:r>
            <a:endParaRPr sz="3600">
              <a:solidFill>
                <a:srgbClr val="FFFFFF"/>
              </a:solidFill>
            </a:endParaRPr>
          </a:p>
        </p:txBody>
      </p:sp>
      <p:sp>
        <p:nvSpPr>
          <p:cNvPr id="234" name="Google Shape;234;p37"/>
          <p:cNvSpPr txBox="1"/>
          <p:nvPr/>
        </p:nvSpPr>
        <p:spPr>
          <a:xfrm>
            <a:off x="5000400" y="2199900"/>
            <a:ext cx="2018700" cy="74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Demand</a:t>
            </a:r>
            <a:endParaRPr sz="36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8"/>
          <p:cNvSpPr txBox="1"/>
          <p:nvPr/>
        </p:nvSpPr>
        <p:spPr>
          <a:xfrm>
            <a:off x="1559000" y="2199900"/>
            <a:ext cx="2018700" cy="74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Price</a:t>
            </a:r>
            <a:endParaRPr sz="3600">
              <a:solidFill>
                <a:srgbClr val="FFFFFF"/>
              </a:solidFill>
            </a:endParaRPr>
          </a:p>
        </p:txBody>
      </p:sp>
      <p:sp>
        <p:nvSpPr>
          <p:cNvPr id="240" name="Google Shape;240;p38"/>
          <p:cNvSpPr txBox="1"/>
          <p:nvPr/>
        </p:nvSpPr>
        <p:spPr>
          <a:xfrm>
            <a:off x="5229000" y="2199900"/>
            <a:ext cx="2018700" cy="74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Demand</a:t>
            </a:r>
            <a:endParaRPr sz="3600">
              <a:solidFill>
                <a:srgbClr val="FFFFFF"/>
              </a:solidFill>
            </a:endParaRPr>
          </a:p>
        </p:txBody>
      </p:sp>
      <p:sp>
        <p:nvSpPr>
          <p:cNvPr id="241" name="Google Shape;241;p38"/>
          <p:cNvSpPr/>
          <p:nvPr/>
        </p:nvSpPr>
        <p:spPr>
          <a:xfrm>
            <a:off x="3577700" y="2199900"/>
            <a:ext cx="1487400" cy="7437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Modeling Setup</a:t>
            </a:r>
            <a:endParaRPr/>
          </a:p>
        </p:txBody>
      </p:sp>
      <p:sp>
        <p:nvSpPr>
          <p:cNvPr id="247" name="Google Shape;247;p3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●"/>
            </a:pPr>
            <a:r>
              <a:rPr lang="en" sz="2000">
                <a:solidFill>
                  <a:srgbClr val="FFFFFF"/>
                </a:solidFill>
              </a:rPr>
              <a:t>Independent Variables:</a:t>
            </a:r>
            <a:endParaRPr sz="2000">
              <a:solidFill>
                <a:srgbClr val="FFFFFF"/>
              </a:solidFill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○"/>
            </a:pPr>
            <a:r>
              <a:rPr lang="en" sz="1600">
                <a:solidFill>
                  <a:srgbClr val="FFFFFF"/>
                </a:solidFill>
              </a:rPr>
              <a:t>Average Price (In USD) </a:t>
            </a:r>
            <a:r>
              <a:rPr lang="en" sz="1600">
                <a:solidFill>
                  <a:srgbClr val="FF0000"/>
                </a:solidFill>
              </a:rPr>
              <a:t>[ Exogenous ]</a:t>
            </a:r>
            <a:endParaRPr sz="16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2000">
              <a:solidFill>
                <a:srgbClr val="FFFFFF"/>
              </a:solidFill>
            </a:endParaRPr>
          </a:p>
          <a:p>
            <a:pPr marL="457200" lvl="0" indent="-355600" algn="l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000"/>
              <a:buChar char="●"/>
            </a:pPr>
            <a:r>
              <a:rPr lang="en" sz="2000">
                <a:solidFill>
                  <a:srgbClr val="FFFFFF"/>
                </a:solidFill>
              </a:rPr>
              <a:t>Dependent Variable:</a:t>
            </a:r>
            <a:endParaRPr sz="2000">
              <a:solidFill>
                <a:srgbClr val="FFFFFF"/>
              </a:solidFill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○"/>
            </a:pPr>
            <a:r>
              <a:rPr lang="en" sz="1600">
                <a:solidFill>
                  <a:srgbClr val="FFFFFF"/>
                </a:solidFill>
              </a:rPr>
              <a:t>Average Total Volume Sold</a:t>
            </a:r>
            <a:endParaRPr sz="16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2000">
              <a:solidFill>
                <a:srgbClr val="FFFFFF"/>
              </a:solidFill>
            </a:endParaRPr>
          </a:p>
          <a:p>
            <a:pPr marL="457200" lvl="0" indent="-355600" algn="l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000"/>
              <a:buChar char="●"/>
            </a:pPr>
            <a:r>
              <a:rPr lang="en" sz="2000">
                <a:solidFill>
                  <a:srgbClr val="FFFFFF"/>
                </a:solidFill>
              </a:rPr>
              <a:t>Data: Across the United States</a:t>
            </a:r>
            <a:endParaRPr sz="2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40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Examine Time Series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Google Shape;257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913" y="158225"/>
            <a:ext cx="8268174" cy="4698449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41"/>
          <p:cNvSpPr/>
          <p:nvPr/>
        </p:nvSpPr>
        <p:spPr>
          <a:xfrm>
            <a:off x="1911900" y="1980800"/>
            <a:ext cx="136500" cy="2958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41"/>
          <p:cNvSpPr/>
          <p:nvPr/>
        </p:nvSpPr>
        <p:spPr>
          <a:xfrm>
            <a:off x="2435475" y="2119950"/>
            <a:ext cx="136500" cy="2958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41"/>
          <p:cNvSpPr/>
          <p:nvPr/>
        </p:nvSpPr>
        <p:spPr>
          <a:xfrm>
            <a:off x="2760200" y="2510975"/>
            <a:ext cx="136500" cy="2958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7969BFF-F4B9-4545-9D0B-0807BF66137A}"/>
              </a:ext>
            </a:extLst>
          </p:cNvPr>
          <p:cNvSpPr txBox="1"/>
          <p:nvPr/>
        </p:nvSpPr>
        <p:spPr>
          <a:xfrm>
            <a:off x="1592939" y="1673023"/>
            <a:ext cx="13442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Super Bowl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A1B82B-F56E-4F49-9A1E-0D95507B830B}"/>
              </a:ext>
            </a:extLst>
          </p:cNvPr>
          <p:cNvSpPr txBox="1"/>
          <p:nvPr/>
        </p:nvSpPr>
        <p:spPr>
          <a:xfrm>
            <a:off x="2321491" y="1872211"/>
            <a:ext cx="18692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Cinco de Mayo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393310-EE5D-4AD1-AA47-38FC6371223F}"/>
              </a:ext>
            </a:extLst>
          </p:cNvPr>
          <p:cNvSpPr txBox="1"/>
          <p:nvPr/>
        </p:nvSpPr>
        <p:spPr>
          <a:xfrm>
            <a:off x="2760200" y="2199672"/>
            <a:ext cx="13918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July 4th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8" grpId="0" animBg="1"/>
      <p:bldP spid="259" grpId="0" animBg="1"/>
      <p:bldP spid="260" grpId="0" animBg="1"/>
      <p:bldP spid="2" grpId="0"/>
      <p:bldP spid="3" grpId="0"/>
      <p:bldP spid="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Modeling Setup</a:t>
            </a:r>
            <a:endParaRPr/>
          </a:p>
        </p:txBody>
      </p:sp>
      <p:sp>
        <p:nvSpPr>
          <p:cNvPr id="266" name="Google Shape;266;p4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●"/>
            </a:pPr>
            <a:r>
              <a:rPr lang="en" sz="2000">
                <a:solidFill>
                  <a:srgbClr val="FFFFFF"/>
                </a:solidFill>
              </a:rPr>
              <a:t>Independent Variables:</a:t>
            </a:r>
            <a:endParaRPr sz="2000">
              <a:solidFill>
                <a:srgbClr val="FFFFFF"/>
              </a:solidFill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○"/>
            </a:pPr>
            <a:r>
              <a:rPr lang="en" sz="1600">
                <a:solidFill>
                  <a:srgbClr val="FFFFFF"/>
                </a:solidFill>
              </a:rPr>
              <a:t>Average Price (In USD) [ Exogenous ]</a:t>
            </a:r>
            <a:endParaRPr sz="1600">
              <a:solidFill>
                <a:srgbClr val="FFFFFF"/>
              </a:solidFill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Char char="○"/>
            </a:pPr>
            <a:r>
              <a:rPr lang="en" sz="1600">
                <a:solidFill>
                  <a:srgbClr val="FF0000"/>
                </a:solidFill>
              </a:rPr>
              <a:t>PULSE</a:t>
            </a:r>
            <a:endParaRPr sz="1600">
              <a:solidFill>
                <a:srgbClr val="FF0000"/>
              </a:solidFill>
            </a:endParaRPr>
          </a:p>
          <a:p>
            <a:pPr marL="1371600" lvl="2" indent="-33020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Char char="■"/>
            </a:pPr>
            <a:r>
              <a:rPr lang="en" sz="1600">
                <a:solidFill>
                  <a:srgbClr val="FF0000"/>
                </a:solidFill>
              </a:rPr>
              <a:t>Super Bowl, May 5th, July 4th</a:t>
            </a:r>
            <a:endParaRPr sz="1600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2000">
              <a:solidFill>
                <a:srgbClr val="FFFFFF"/>
              </a:solidFill>
            </a:endParaRPr>
          </a:p>
          <a:p>
            <a:pPr marL="457200" lvl="0" indent="-355600" algn="l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000"/>
              <a:buChar char="●"/>
            </a:pPr>
            <a:r>
              <a:rPr lang="en" sz="2000">
                <a:solidFill>
                  <a:srgbClr val="FFFFFF"/>
                </a:solidFill>
              </a:rPr>
              <a:t>Dependent Variable:</a:t>
            </a:r>
            <a:endParaRPr sz="2000">
              <a:solidFill>
                <a:srgbClr val="FFFFFF"/>
              </a:solidFill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○"/>
            </a:pPr>
            <a:r>
              <a:rPr lang="en" sz="1600">
                <a:solidFill>
                  <a:srgbClr val="FFFFFF"/>
                </a:solidFill>
              </a:rPr>
              <a:t>Average Total Volume Sold</a:t>
            </a:r>
            <a:endParaRPr sz="16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2000">
              <a:solidFill>
                <a:srgbClr val="FFFFFF"/>
              </a:solidFill>
            </a:endParaRPr>
          </a:p>
          <a:p>
            <a:pPr marL="457200" lvl="0" indent="-355600" algn="l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000"/>
              <a:buChar char="●"/>
            </a:pPr>
            <a:r>
              <a:rPr lang="en" sz="2000">
                <a:solidFill>
                  <a:srgbClr val="FFFFFF"/>
                </a:solidFill>
              </a:rPr>
              <a:t>Data: Across the United States</a:t>
            </a:r>
            <a:endParaRPr sz="2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3200"/>
              <a:t>Data Preparation</a:t>
            </a:r>
            <a:endParaRPr sz="3200"/>
          </a:p>
        </p:txBody>
      </p:sp>
      <p:sp>
        <p:nvSpPr>
          <p:cNvPr id="73" name="Google Shape;73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2000" dirty="0">
                <a:solidFill>
                  <a:srgbClr val="FFFFFF"/>
                </a:solidFill>
              </a:rPr>
              <a:t>Add-On:</a:t>
            </a:r>
            <a:endParaRPr sz="2000" dirty="0"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2000" dirty="0">
                <a:solidFill>
                  <a:srgbClr val="FFFFFF"/>
                </a:solidFill>
              </a:rPr>
              <a:t>Total Revenue</a:t>
            </a:r>
            <a:endParaRPr sz="2000" dirty="0">
              <a:solidFill>
                <a:srgbClr val="FFFFFF"/>
              </a:solidFill>
            </a:endParaRPr>
          </a:p>
          <a:p>
            <a:pPr marL="914400" lvl="1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</a:pPr>
            <a:r>
              <a:rPr lang="en" sz="1600" dirty="0">
                <a:solidFill>
                  <a:srgbClr val="FFFFFF"/>
                </a:solidFill>
              </a:rPr>
              <a:t>Overall and Per Avocado Type</a:t>
            </a:r>
            <a:endParaRPr sz="1600" dirty="0"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2000" dirty="0">
                <a:solidFill>
                  <a:srgbClr val="FFFFFF"/>
                </a:solidFill>
              </a:rPr>
              <a:t>Geographic Information</a:t>
            </a:r>
            <a:endParaRPr sz="2000" dirty="0">
              <a:solidFill>
                <a:srgbClr val="FFFFFF"/>
              </a:solidFill>
            </a:endParaRPr>
          </a:p>
          <a:p>
            <a:pPr marL="914400" lvl="1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</a:pPr>
            <a:r>
              <a:rPr lang="en" sz="1600" dirty="0">
                <a:solidFill>
                  <a:srgbClr val="FFFFFF"/>
                </a:solidFill>
              </a:rPr>
              <a:t>Latitude and Longitude, State</a:t>
            </a:r>
            <a:endParaRPr sz="1600" dirty="0">
              <a:solidFill>
                <a:srgbClr val="FFFFFF"/>
              </a:solidFill>
            </a:endParaRPr>
          </a:p>
          <a:p>
            <a:pPr marL="457200" lvl="0" indent="-3556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●"/>
            </a:pPr>
            <a:r>
              <a:rPr lang="en" sz="2000" dirty="0">
                <a:solidFill>
                  <a:srgbClr val="FFFFFF"/>
                </a:solidFill>
              </a:rPr>
              <a:t>Cost of Living Index</a:t>
            </a:r>
            <a:endParaRPr sz="20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912" y="152400"/>
            <a:ext cx="8266175" cy="47000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Google Shape;276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900" y="152400"/>
            <a:ext cx="8266201" cy="2346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8900" y="2571750"/>
            <a:ext cx="8266201" cy="2346401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44"/>
          <p:cNvSpPr txBox="1"/>
          <p:nvPr/>
        </p:nvSpPr>
        <p:spPr>
          <a:xfrm>
            <a:off x="3453900" y="4681500"/>
            <a:ext cx="2236200" cy="6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</a:rPr>
              <a:t> </a:t>
            </a:r>
            <a:r>
              <a:rPr lang="en" sz="1500" b="1">
                <a:solidFill>
                  <a:srgbClr val="FFFF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——</a:t>
            </a:r>
            <a:r>
              <a:rPr lang="en" sz="1500" b="1"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" sz="1500">
                <a:solidFill>
                  <a:srgbClr val="FFFFFF"/>
                </a:solidFill>
              </a:rPr>
              <a:t>Trend</a:t>
            </a:r>
            <a:endParaRPr sz="15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5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Conventional Avocados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" name="Google Shape;288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912" y="152400"/>
            <a:ext cx="8266175" cy="47000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Google Shape;293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0200" y="342900"/>
            <a:ext cx="5943600" cy="445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" name="Google Shape;298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3192" y="152400"/>
            <a:ext cx="8357616" cy="4700017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48"/>
          <p:cNvSpPr txBox="1"/>
          <p:nvPr/>
        </p:nvSpPr>
        <p:spPr>
          <a:xfrm>
            <a:off x="3453900" y="4613825"/>
            <a:ext cx="2236200" cy="6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</a:rPr>
              <a:t> </a:t>
            </a:r>
            <a:r>
              <a:rPr lang="en" sz="1600" b="1">
                <a:solidFill>
                  <a:srgbClr val="FFFF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——</a:t>
            </a:r>
            <a:r>
              <a:rPr lang="en" sz="1600" b="1"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" sz="1600">
                <a:solidFill>
                  <a:srgbClr val="FFFFFF"/>
                </a:solidFill>
              </a:rPr>
              <a:t>Trend</a:t>
            </a:r>
            <a:endParaRPr sz="16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Steps Taken to Prewhiten</a:t>
            </a:r>
            <a:endParaRPr/>
          </a:p>
        </p:txBody>
      </p:sp>
      <p:sp>
        <p:nvSpPr>
          <p:cNvPr id="305" name="Google Shape;305;p4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AutoNum type="arabicPeriod"/>
            </a:pPr>
            <a:r>
              <a:rPr lang="en" sz="2000" dirty="0">
                <a:solidFill>
                  <a:srgbClr val="FFFFFF"/>
                </a:solidFill>
              </a:rPr>
              <a:t>Log Transformation</a:t>
            </a:r>
            <a:endParaRPr sz="2000" dirty="0">
              <a:solidFill>
                <a:srgbClr val="FFFFFF"/>
              </a:solidFill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AutoNum type="arabicPeriod"/>
            </a:pPr>
            <a:r>
              <a:rPr lang="en" sz="2000" dirty="0">
                <a:solidFill>
                  <a:srgbClr val="FFFFFF"/>
                </a:solidFill>
              </a:rPr>
              <a:t>First Order Differencing</a:t>
            </a:r>
            <a:endParaRPr sz="2000" dirty="0">
              <a:solidFill>
                <a:srgbClr val="FFFFFF"/>
              </a:solidFill>
            </a:endParaRPr>
          </a:p>
          <a:p>
            <a:pPr marL="914400" lvl="1" indent="-3556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AutoNum type="alphaLcPeriod"/>
            </a:pPr>
            <a:r>
              <a:rPr lang="en" sz="2000" dirty="0">
                <a:solidFill>
                  <a:srgbClr val="FFFFFF"/>
                </a:solidFill>
              </a:rPr>
              <a:t>Based off ADF Test</a:t>
            </a:r>
            <a:endParaRPr sz="2000" dirty="0">
              <a:solidFill>
                <a:srgbClr val="FFFFFF"/>
              </a:solidFill>
            </a:endParaRPr>
          </a:p>
          <a:p>
            <a:pPr marL="457200" lvl="0" indent="-3556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AutoNum type="arabicPeriod"/>
            </a:pPr>
            <a:r>
              <a:rPr lang="en" sz="2000" dirty="0">
                <a:solidFill>
                  <a:srgbClr val="FFFFFF"/>
                </a:solidFill>
              </a:rPr>
              <a:t>Added 1st Order AR</a:t>
            </a:r>
            <a:endParaRPr sz="2000" dirty="0">
              <a:solidFill>
                <a:srgbClr val="FFFFFF"/>
              </a:solidFill>
            </a:endParaRPr>
          </a:p>
          <a:p>
            <a:pPr marL="457200" lvl="0" indent="-3556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AutoNum type="arabicPeriod"/>
            </a:pPr>
            <a:r>
              <a:rPr lang="en" sz="2000" dirty="0">
                <a:solidFill>
                  <a:srgbClr val="FFFFFF"/>
                </a:solidFill>
              </a:rPr>
              <a:t>Added 2nd Order MA</a:t>
            </a:r>
            <a:endParaRPr sz="2000" dirty="0">
              <a:solidFill>
                <a:srgbClr val="FFFFFF"/>
              </a:solidFill>
            </a:endParaRPr>
          </a:p>
          <a:p>
            <a:pPr marL="457200" lvl="0" indent="-3556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AutoNum type="arabicPeriod"/>
            </a:pPr>
            <a:r>
              <a:rPr lang="en" sz="2000" dirty="0">
                <a:solidFill>
                  <a:srgbClr val="FFFFFF"/>
                </a:solidFill>
              </a:rPr>
              <a:t>Removed Constant</a:t>
            </a:r>
            <a:endParaRPr sz="2000" dirty="0">
              <a:solidFill>
                <a:srgbClr val="FFFFFF"/>
              </a:solidFill>
            </a:endParaRPr>
          </a:p>
        </p:txBody>
      </p:sp>
      <p:pic>
        <p:nvPicPr>
          <p:cNvPr id="306" name="Google Shape;306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1988" y="1313588"/>
            <a:ext cx="4048125" cy="86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1999" y="2640724"/>
            <a:ext cx="4048125" cy="825963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49"/>
          <p:cNvSpPr txBox="1"/>
          <p:nvPr/>
        </p:nvSpPr>
        <p:spPr>
          <a:xfrm>
            <a:off x="4482300" y="1017725"/>
            <a:ext cx="2302500" cy="3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</a:rPr>
              <a:t>Before Differencing 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309" name="Google Shape;309;p49"/>
          <p:cNvSpPr txBox="1"/>
          <p:nvPr/>
        </p:nvSpPr>
        <p:spPr>
          <a:xfrm>
            <a:off x="4482300" y="2314025"/>
            <a:ext cx="2302500" cy="3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</a:rPr>
              <a:t>After Differencing </a:t>
            </a:r>
            <a:endParaRPr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8" grpId="0"/>
      <p:bldP spid="309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" name="Google Shape;314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900" y="740013"/>
            <a:ext cx="4071825" cy="305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81325" y="740025"/>
            <a:ext cx="4071825" cy="30538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71550" y="3946302"/>
            <a:ext cx="3800900" cy="95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5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Steps Taken to Fit Transfer Function</a:t>
            </a:r>
            <a:endParaRPr/>
          </a:p>
        </p:txBody>
      </p:sp>
      <p:sp>
        <p:nvSpPr>
          <p:cNvPr id="322" name="Google Shape;322;p5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AutoNum type="arabicPeriod"/>
            </a:pPr>
            <a:r>
              <a:rPr lang="en" sz="2000" dirty="0">
                <a:solidFill>
                  <a:srgbClr val="FFFFFF"/>
                </a:solidFill>
              </a:rPr>
              <a:t>Same Transformation on Total Volume</a:t>
            </a:r>
            <a:endParaRPr sz="2000" dirty="0">
              <a:solidFill>
                <a:srgbClr val="FFFFFF"/>
              </a:solidFill>
            </a:endParaRPr>
          </a:p>
          <a:p>
            <a:pPr marL="914400" lvl="1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AutoNum type="alphaLcPeriod"/>
            </a:pPr>
            <a:r>
              <a:rPr lang="en" sz="2000" dirty="0">
                <a:solidFill>
                  <a:srgbClr val="FFFFFF"/>
                </a:solidFill>
              </a:rPr>
              <a:t>Log Transformation</a:t>
            </a:r>
            <a:endParaRPr sz="2000" dirty="0">
              <a:solidFill>
                <a:srgbClr val="FFFFFF"/>
              </a:solidFill>
            </a:endParaRPr>
          </a:p>
          <a:p>
            <a:pPr marL="914400" lvl="1" indent="-3556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AutoNum type="alphaLcPeriod"/>
            </a:pPr>
            <a:r>
              <a:rPr lang="en" sz="2000" dirty="0">
                <a:solidFill>
                  <a:srgbClr val="FFFFFF"/>
                </a:solidFill>
              </a:rPr>
              <a:t>First Order Differencing</a:t>
            </a:r>
            <a:endParaRPr sz="2000" dirty="0">
              <a:solidFill>
                <a:srgbClr val="FFFFFF"/>
              </a:solidFill>
            </a:endParaRPr>
          </a:p>
          <a:p>
            <a:pPr marL="457200" lvl="0" indent="-3556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AutoNum type="arabicPeriod"/>
            </a:pPr>
            <a:r>
              <a:rPr lang="en" sz="2000" dirty="0">
                <a:solidFill>
                  <a:srgbClr val="FFFFFF"/>
                </a:solidFill>
              </a:rPr>
              <a:t>Added 1st and 2nd Order AR</a:t>
            </a:r>
            <a:endParaRPr sz="2000" dirty="0">
              <a:solidFill>
                <a:srgbClr val="FFFFFF"/>
              </a:solidFill>
            </a:endParaRPr>
          </a:p>
          <a:p>
            <a:pPr marL="457200" lvl="0" indent="-3556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AutoNum type="arabicPeriod"/>
            </a:pPr>
            <a:r>
              <a:rPr lang="en" sz="2000" dirty="0">
                <a:solidFill>
                  <a:srgbClr val="FFFFFF"/>
                </a:solidFill>
              </a:rPr>
              <a:t>Removed Constant</a:t>
            </a:r>
            <a:endParaRPr sz="2000" dirty="0">
              <a:solidFill>
                <a:srgbClr val="FFFFFF"/>
              </a:solidFill>
            </a:endParaRPr>
          </a:p>
          <a:p>
            <a:pPr marL="457200" lvl="0" indent="-3556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AutoNum type="arabicPeriod"/>
            </a:pPr>
            <a:r>
              <a:rPr lang="en" sz="2000" dirty="0">
                <a:solidFill>
                  <a:srgbClr val="FFFFFF"/>
                </a:solidFill>
              </a:rPr>
              <a:t>Examined Cross Correlation Plots</a:t>
            </a:r>
            <a:endParaRPr sz="20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Google Shape;327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0200" y="342900"/>
            <a:ext cx="5943600" cy="445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</a:t>
            </a:r>
            <a:endParaRPr/>
          </a:p>
        </p:txBody>
      </p:sp>
      <p:sp>
        <p:nvSpPr>
          <p:cNvPr id="79" name="Google Shape;79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rabicPeriod"/>
            </a:pPr>
            <a:r>
              <a:rPr lang="en" sz="2000" dirty="0">
                <a:solidFill>
                  <a:schemeClr val="dk1"/>
                </a:solidFill>
              </a:rPr>
              <a:t>Where are the most avocados sold &amp; where are avocados most expensive on average?</a:t>
            </a:r>
            <a:endParaRPr sz="2000" dirty="0">
              <a:solidFill>
                <a:schemeClr val="dk1"/>
              </a:solidFill>
            </a:endParaRPr>
          </a:p>
          <a:p>
            <a:pPr marL="457200" lvl="0" indent="-3556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rabicPeriod"/>
            </a:pPr>
            <a:r>
              <a:rPr lang="en" sz="2000" dirty="0">
                <a:solidFill>
                  <a:schemeClr val="dk1"/>
                </a:solidFill>
              </a:rPr>
              <a:t>What is the most popular type of avocado sold?</a:t>
            </a:r>
            <a:endParaRPr sz="2000" dirty="0">
              <a:solidFill>
                <a:schemeClr val="dk1"/>
              </a:solidFill>
            </a:endParaRPr>
          </a:p>
          <a:p>
            <a:pPr marL="457200" lvl="0" indent="-3556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rabicPeriod"/>
            </a:pPr>
            <a:r>
              <a:rPr lang="en" sz="2000" dirty="0">
                <a:solidFill>
                  <a:schemeClr val="dk1"/>
                </a:solidFill>
              </a:rPr>
              <a:t>In which months is demand higher/lower?</a:t>
            </a:r>
            <a:endParaRPr sz="2000" dirty="0">
              <a:solidFill>
                <a:schemeClr val="dk1"/>
              </a:solidFill>
            </a:endParaRPr>
          </a:p>
          <a:p>
            <a:pPr marL="457200" lvl="0" indent="-3556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rabicPeriod"/>
            </a:pPr>
            <a:r>
              <a:rPr lang="en" sz="2000" dirty="0">
                <a:solidFill>
                  <a:schemeClr val="dk1"/>
                </a:solidFill>
              </a:rPr>
              <a:t>What will the future demand and price be?</a:t>
            </a:r>
            <a:endParaRPr sz="20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800" y="342900"/>
            <a:ext cx="5943600" cy="4457700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53"/>
          <p:cNvSpPr txBox="1"/>
          <p:nvPr/>
        </p:nvSpPr>
        <p:spPr>
          <a:xfrm>
            <a:off x="6261650" y="491975"/>
            <a:ext cx="2772900" cy="4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</a:rPr>
              <a:t>Interpretation:</a:t>
            </a:r>
            <a:endParaRPr dirty="0">
              <a:solidFill>
                <a:srgbClr val="FFFFFF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n" dirty="0">
                <a:solidFill>
                  <a:srgbClr val="FFFFFF"/>
                </a:solidFill>
              </a:rPr>
              <a:t>Log(Average Price) affects Log(Total Volume)(1) at time t = 0 and t = 1.</a:t>
            </a:r>
            <a:endParaRPr dirty="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</a:rPr>
              <a:t>Build Transfer Function:</a:t>
            </a:r>
            <a:endParaRPr dirty="0">
              <a:solidFill>
                <a:srgbClr val="FFFFFF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n" dirty="0">
                <a:solidFill>
                  <a:srgbClr val="FFFFFF"/>
                </a:solidFill>
              </a:rPr>
              <a:t>First effect is at t = 0.</a:t>
            </a:r>
            <a:endParaRPr dirty="0">
              <a:solidFill>
                <a:srgbClr val="FFFFFF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n" dirty="0">
                <a:solidFill>
                  <a:srgbClr val="FFFFFF"/>
                </a:solidFill>
              </a:rPr>
              <a:t>1 lag between the first effect and the dying down process.</a:t>
            </a:r>
            <a:endParaRPr dirty="0">
              <a:solidFill>
                <a:srgbClr val="FFFFFF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n" dirty="0">
                <a:solidFill>
                  <a:srgbClr val="FFFFFF"/>
                </a:solidFill>
              </a:rPr>
              <a:t>Dying down process is a damped sine wave.</a:t>
            </a:r>
            <a:endParaRPr dirty="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00FF"/>
                </a:solidFill>
              </a:rPr>
              <a:t>input</a:t>
            </a:r>
            <a:r>
              <a:rPr lang="en" dirty="0">
                <a:solidFill>
                  <a:srgbClr val="FFFFFF"/>
                </a:solidFill>
              </a:rPr>
              <a:t> = (</a:t>
            </a:r>
            <a:r>
              <a:rPr lang="en" dirty="0">
                <a:solidFill>
                  <a:srgbClr val="93C47D"/>
                </a:solidFill>
              </a:rPr>
              <a:t>0</a:t>
            </a:r>
            <a:r>
              <a:rPr lang="en" dirty="0">
                <a:solidFill>
                  <a:srgbClr val="FFFFFF"/>
                </a:solidFill>
              </a:rPr>
              <a:t>$(</a:t>
            </a:r>
            <a:r>
              <a:rPr lang="en" dirty="0">
                <a:solidFill>
                  <a:srgbClr val="93C47D"/>
                </a:solidFill>
              </a:rPr>
              <a:t>1</a:t>
            </a:r>
            <a:r>
              <a:rPr lang="en" dirty="0">
                <a:solidFill>
                  <a:srgbClr val="FFFFFF"/>
                </a:solidFill>
              </a:rPr>
              <a:t>)/(</a:t>
            </a:r>
            <a:r>
              <a:rPr lang="en" dirty="0">
                <a:solidFill>
                  <a:srgbClr val="93C47D"/>
                </a:solidFill>
              </a:rPr>
              <a:t>2</a:t>
            </a:r>
            <a:r>
              <a:rPr lang="en" dirty="0">
                <a:solidFill>
                  <a:srgbClr val="FFFFFF"/>
                </a:solidFill>
              </a:rPr>
              <a:t>)log_avgPrice)</a:t>
            </a:r>
            <a:endParaRPr dirty="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" name="Google Shape;338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9524" y="223650"/>
            <a:ext cx="4744926" cy="3558688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76475" y="3857013"/>
            <a:ext cx="4391025" cy="1133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" name="Google Shape;344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912" y="152400"/>
            <a:ext cx="8266175" cy="4700017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55"/>
          <p:cNvSpPr txBox="1"/>
          <p:nvPr/>
        </p:nvSpPr>
        <p:spPr>
          <a:xfrm>
            <a:off x="2815950" y="4621700"/>
            <a:ext cx="3512100" cy="6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66FF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•</a:t>
            </a:r>
            <a:r>
              <a:rPr lang="en" sz="1600" b="1">
                <a:solidFill>
                  <a:srgbClr val="66FF33"/>
                </a:solidFill>
              </a:rPr>
              <a:t> </a:t>
            </a:r>
            <a:r>
              <a:rPr lang="en" sz="1600">
                <a:solidFill>
                  <a:srgbClr val="FFFFFF"/>
                </a:solidFill>
              </a:rPr>
              <a:t>Real  </a:t>
            </a:r>
            <a:r>
              <a:rPr lang="en" sz="1600" b="1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——</a:t>
            </a:r>
            <a:r>
              <a:rPr lang="en" sz="1600" b="1"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" sz="1600">
                <a:solidFill>
                  <a:srgbClr val="FFFFFF"/>
                </a:solidFill>
              </a:rPr>
              <a:t>Fitted  </a:t>
            </a:r>
            <a:r>
              <a:rPr lang="en" sz="1600" b="1">
                <a:solidFill>
                  <a:srgbClr val="A6A6A6"/>
                </a:solidFill>
              </a:rPr>
              <a:t>■  </a:t>
            </a:r>
            <a:r>
              <a:rPr lang="en" sz="1600">
                <a:solidFill>
                  <a:srgbClr val="FFFFFF"/>
                </a:solidFill>
              </a:rPr>
              <a:t>95% CI</a:t>
            </a:r>
            <a:endParaRPr sz="1600">
              <a:solidFill>
                <a:srgbClr val="FFFFFF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5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What’s Wrong?</a:t>
            </a:r>
            <a:endParaRPr/>
          </a:p>
        </p:txBody>
      </p:sp>
      <p:sp>
        <p:nvSpPr>
          <p:cNvPr id="351" name="Google Shape;351;p5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3774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dirty="0">
                <a:solidFill>
                  <a:srgbClr val="FFFFFF"/>
                </a:solidFill>
              </a:rPr>
              <a:t>Missing variables that provide more information in predicting Total Volume.</a:t>
            </a:r>
            <a:endParaRPr dirty="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>
              <a:solidFill>
                <a:srgbClr val="FFFFFF"/>
              </a:solidFill>
            </a:endParaRPr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dirty="0">
                <a:solidFill>
                  <a:srgbClr val="FFFFFF"/>
                </a:solidFill>
              </a:rPr>
              <a:t>Supply would probably help.</a:t>
            </a:r>
            <a:endParaRPr dirty="0">
              <a:solidFill>
                <a:srgbClr val="FFFFFF"/>
              </a:solidFill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" sz="1800" dirty="0">
                <a:solidFill>
                  <a:srgbClr val="FFFFFF"/>
                </a:solidFill>
              </a:rPr>
              <a:t>Supply indirectly affects demand through price.</a:t>
            </a:r>
            <a:endParaRPr sz="1800" dirty="0">
              <a:solidFill>
                <a:srgbClr val="FFFFFF"/>
              </a:solidFill>
            </a:endParaRPr>
          </a:p>
        </p:txBody>
      </p:sp>
      <p:pic>
        <p:nvPicPr>
          <p:cNvPr id="352" name="Google Shape;352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34195" y="445022"/>
            <a:ext cx="5007301" cy="2847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34200" y="3403464"/>
            <a:ext cx="3796348" cy="17249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7"/>
          <p:cNvSpPr txBox="1">
            <a:spLocks noGrp="1"/>
          </p:cNvSpPr>
          <p:nvPr>
            <p:ph type="ctrTitle"/>
          </p:nvPr>
        </p:nvSpPr>
        <p:spPr>
          <a:xfrm>
            <a:off x="311708" y="397050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Total Revenue ARIMA</a:t>
            </a:r>
            <a:endParaRPr sz="3600"/>
          </a:p>
        </p:txBody>
      </p:sp>
      <p:sp>
        <p:nvSpPr>
          <p:cNvPr id="359" name="Google Shape;359;p57"/>
          <p:cNvSpPr txBox="1">
            <a:spLocks noGrp="1"/>
          </p:cNvSpPr>
          <p:nvPr>
            <p:ph type="subTitle" idx="1"/>
          </p:nvPr>
        </p:nvSpPr>
        <p:spPr>
          <a:xfrm>
            <a:off x="311700" y="234537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With PULSE</a:t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58"/>
          <p:cNvSpPr txBox="1">
            <a:spLocks noGrp="1"/>
          </p:cNvSpPr>
          <p:nvPr>
            <p:ph type="ctrTitle"/>
          </p:nvPr>
        </p:nvSpPr>
        <p:spPr>
          <a:xfrm>
            <a:off x="311708" y="258050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Conventional Avocado Model</a:t>
            </a:r>
            <a:endParaRPr sz="3600"/>
          </a:p>
        </p:txBody>
      </p:sp>
      <p:sp>
        <p:nvSpPr>
          <p:cNvPr id="365" name="Google Shape;365;p58"/>
          <p:cNvSpPr txBox="1">
            <a:spLocks noGrp="1"/>
          </p:cNvSpPr>
          <p:nvPr>
            <p:ph type="subTitle" idx="1"/>
          </p:nvPr>
        </p:nvSpPr>
        <p:spPr>
          <a:xfrm>
            <a:off x="311700" y="2310650"/>
            <a:ext cx="8520600" cy="22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Log(Total Revenue)</a:t>
            </a:r>
            <a:endParaRPr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ARIMA (1, 1, 1) (0, 1, 0)</a:t>
            </a:r>
            <a:r>
              <a:rPr lang="en" baseline="-25000">
                <a:solidFill>
                  <a:srgbClr val="FFFFFF"/>
                </a:solidFill>
              </a:rPr>
              <a:t>52</a:t>
            </a:r>
            <a:endParaRPr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No Constant</a:t>
            </a:r>
            <a:endParaRPr sz="180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0" name="Google Shape;370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912" y="152400"/>
            <a:ext cx="8266175" cy="4700017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59"/>
          <p:cNvSpPr txBox="1"/>
          <p:nvPr/>
        </p:nvSpPr>
        <p:spPr>
          <a:xfrm>
            <a:off x="2815950" y="4621700"/>
            <a:ext cx="3512100" cy="6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66FF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•</a:t>
            </a:r>
            <a:r>
              <a:rPr lang="en" sz="1600" b="1">
                <a:solidFill>
                  <a:srgbClr val="66FF33"/>
                </a:solidFill>
              </a:rPr>
              <a:t> </a:t>
            </a:r>
            <a:r>
              <a:rPr lang="en" sz="1600">
                <a:solidFill>
                  <a:srgbClr val="FFFFFF"/>
                </a:solidFill>
              </a:rPr>
              <a:t>Real  </a:t>
            </a:r>
            <a:r>
              <a:rPr lang="en" sz="1600" b="1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——</a:t>
            </a:r>
            <a:r>
              <a:rPr lang="en" sz="1600" b="1"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" sz="1600">
                <a:solidFill>
                  <a:srgbClr val="FFFFFF"/>
                </a:solidFill>
              </a:rPr>
              <a:t>Fitted  </a:t>
            </a:r>
            <a:r>
              <a:rPr lang="en" sz="1600" b="1">
                <a:solidFill>
                  <a:srgbClr val="A6A6A6"/>
                </a:solidFill>
              </a:rPr>
              <a:t>■  </a:t>
            </a:r>
            <a:r>
              <a:rPr lang="en" sz="1600">
                <a:solidFill>
                  <a:srgbClr val="FFFFFF"/>
                </a:solidFill>
              </a:rPr>
              <a:t>95% CI</a:t>
            </a:r>
            <a:endParaRPr sz="1600">
              <a:solidFill>
                <a:srgbClr val="FFFFFF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6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Organic Avocado Model</a:t>
            </a:r>
            <a:endParaRPr sz="3600"/>
          </a:p>
        </p:txBody>
      </p:sp>
      <p:sp>
        <p:nvSpPr>
          <p:cNvPr id="377" name="Google Shape;377;p60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131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Log(Total Revenue)</a:t>
            </a:r>
            <a:endParaRPr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ARIMA (0, 1, 1) (0, 1, 0)</a:t>
            </a:r>
            <a:r>
              <a:rPr lang="en" baseline="-25000">
                <a:solidFill>
                  <a:srgbClr val="FFFFFF"/>
                </a:solidFill>
              </a:rPr>
              <a:t>52</a:t>
            </a:r>
            <a:endParaRPr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No Constant</a:t>
            </a:r>
            <a:endParaRPr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2" name="Google Shape;382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912" y="152400"/>
            <a:ext cx="8266175" cy="4700017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61"/>
          <p:cNvSpPr txBox="1"/>
          <p:nvPr/>
        </p:nvSpPr>
        <p:spPr>
          <a:xfrm>
            <a:off x="2815950" y="4621700"/>
            <a:ext cx="3512100" cy="6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66FF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•</a:t>
            </a:r>
            <a:r>
              <a:rPr lang="en" sz="1600" b="1">
                <a:solidFill>
                  <a:srgbClr val="66FF33"/>
                </a:solidFill>
              </a:rPr>
              <a:t> </a:t>
            </a:r>
            <a:r>
              <a:rPr lang="en" sz="1600">
                <a:solidFill>
                  <a:srgbClr val="FFFFFF"/>
                </a:solidFill>
              </a:rPr>
              <a:t>Real  </a:t>
            </a:r>
            <a:r>
              <a:rPr lang="en" sz="1600" b="1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——</a:t>
            </a:r>
            <a:r>
              <a:rPr lang="en" sz="1600" b="1"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" sz="1600">
                <a:solidFill>
                  <a:srgbClr val="FFFFFF"/>
                </a:solidFill>
              </a:rPr>
              <a:t>Fitted  </a:t>
            </a:r>
            <a:r>
              <a:rPr lang="en" sz="1600" b="1">
                <a:solidFill>
                  <a:srgbClr val="A6A6A6"/>
                </a:solidFill>
              </a:rPr>
              <a:t>■  </a:t>
            </a:r>
            <a:r>
              <a:rPr lang="en" sz="1600">
                <a:solidFill>
                  <a:srgbClr val="FFFFFF"/>
                </a:solidFill>
              </a:rPr>
              <a:t>95% CI</a:t>
            </a:r>
            <a:endParaRPr sz="1600">
              <a:solidFill>
                <a:srgbClr val="FFFFFF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62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Unobserved Components Model</a:t>
            </a:r>
            <a:endParaRPr sz="36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Demands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6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Conventional Avocado Model Setup</a:t>
            </a:r>
            <a:endParaRPr/>
          </a:p>
        </p:txBody>
      </p:sp>
      <p:sp>
        <p:nvSpPr>
          <p:cNvPr id="394" name="Google Shape;394;p6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●"/>
            </a:pPr>
            <a:r>
              <a:rPr lang="en" sz="2000" dirty="0">
                <a:solidFill>
                  <a:srgbClr val="FFFFFF"/>
                </a:solidFill>
              </a:rPr>
              <a:t>Average Price is Deterministic</a:t>
            </a:r>
            <a:endParaRPr sz="2000" dirty="0">
              <a:solidFill>
                <a:srgbClr val="FFFFFF"/>
              </a:solidFill>
            </a:endParaRPr>
          </a:p>
          <a:p>
            <a:pPr marL="457200" lvl="0" indent="-3556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●"/>
            </a:pPr>
            <a:r>
              <a:rPr lang="en" sz="2000" dirty="0">
                <a:solidFill>
                  <a:srgbClr val="FFFFFF"/>
                </a:solidFill>
              </a:rPr>
              <a:t>Level is Deterministic</a:t>
            </a:r>
            <a:endParaRPr sz="2000" dirty="0">
              <a:solidFill>
                <a:srgbClr val="FFFFFF"/>
              </a:solidFill>
            </a:endParaRPr>
          </a:p>
          <a:p>
            <a:pPr marL="457200" lvl="0" indent="-3556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●"/>
            </a:pPr>
            <a:r>
              <a:rPr lang="en" sz="2000" dirty="0">
                <a:solidFill>
                  <a:srgbClr val="FFFFFF"/>
                </a:solidFill>
              </a:rPr>
              <a:t>Slope is Deterministic</a:t>
            </a:r>
            <a:endParaRPr sz="2000" dirty="0">
              <a:solidFill>
                <a:srgbClr val="FFFFFF"/>
              </a:solidFill>
            </a:endParaRPr>
          </a:p>
          <a:p>
            <a:pPr marL="457200" lvl="0" indent="-3556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●"/>
            </a:pPr>
            <a:r>
              <a:rPr lang="en" sz="2000" dirty="0">
                <a:solidFill>
                  <a:srgbClr val="FFFFFF"/>
                </a:solidFill>
              </a:rPr>
              <a:t>Irregular falls into the “weird” category</a:t>
            </a:r>
            <a:endParaRPr sz="2000" dirty="0">
              <a:solidFill>
                <a:srgbClr val="FFFFFF"/>
              </a:solidFill>
            </a:endParaRPr>
          </a:p>
          <a:p>
            <a:pPr marL="457200" lvl="0" indent="-3556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●"/>
            </a:pPr>
            <a:r>
              <a:rPr lang="en" sz="2000" dirty="0">
                <a:solidFill>
                  <a:srgbClr val="FFFFFF"/>
                </a:solidFill>
              </a:rPr>
              <a:t>Season is Deterministic</a:t>
            </a:r>
            <a:endParaRPr sz="20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" name="Google Shape;399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912" y="152400"/>
            <a:ext cx="8266175" cy="4700017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p64"/>
          <p:cNvSpPr txBox="1"/>
          <p:nvPr/>
        </p:nvSpPr>
        <p:spPr>
          <a:xfrm>
            <a:off x="2815950" y="4621700"/>
            <a:ext cx="3512100" cy="6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66FF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•</a:t>
            </a:r>
            <a:r>
              <a:rPr lang="en" sz="1600" b="1">
                <a:solidFill>
                  <a:srgbClr val="66FF33"/>
                </a:solidFill>
              </a:rPr>
              <a:t> </a:t>
            </a:r>
            <a:r>
              <a:rPr lang="en" sz="1600">
                <a:solidFill>
                  <a:srgbClr val="FFFFFF"/>
                </a:solidFill>
              </a:rPr>
              <a:t>Real  </a:t>
            </a:r>
            <a:r>
              <a:rPr lang="en" sz="1600" b="1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——</a:t>
            </a:r>
            <a:r>
              <a:rPr lang="en" sz="1600" b="1"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" sz="1600">
                <a:solidFill>
                  <a:srgbClr val="FFFFFF"/>
                </a:solidFill>
              </a:rPr>
              <a:t>Fitted  </a:t>
            </a:r>
            <a:r>
              <a:rPr lang="en" sz="1600" b="1">
                <a:solidFill>
                  <a:srgbClr val="A6A6A6"/>
                </a:solidFill>
              </a:rPr>
              <a:t>■  </a:t>
            </a:r>
            <a:r>
              <a:rPr lang="en" sz="1600">
                <a:solidFill>
                  <a:srgbClr val="FFFFFF"/>
                </a:solidFill>
              </a:rPr>
              <a:t>95% CI</a:t>
            </a:r>
            <a:endParaRPr sz="1600">
              <a:solidFill>
                <a:srgbClr val="FFFFFF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6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Organic Avocado Model Setup</a:t>
            </a:r>
            <a:endParaRPr/>
          </a:p>
        </p:txBody>
      </p:sp>
      <p:sp>
        <p:nvSpPr>
          <p:cNvPr id="406" name="Google Shape;406;p6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●"/>
            </a:pPr>
            <a:r>
              <a:rPr lang="en" sz="2000" dirty="0">
                <a:solidFill>
                  <a:srgbClr val="FFFFFF"/>
                </a:solidFill>
              </a:rPr>
              <a:t>Log(Total Volume), Log(Average Price)</a:t>
            </a:r>
            <a:endParaRPr sz="2000" dirty="0">
              <a:solidFill>
                <a:srgbClr val="FFFFFF"/>
              </a:solidFill>
            </a:endParaRPr>
          </a:p>
          <a:p>
            <a:pPr marL="457200" lvl="0" indent="-3556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●"/>
            </a:pPr>
            <a:r>
              <a:rPr lang="en" sz="2000" dirty="0">
                <a:solidFill>
                  <a:srgbClr val="FFFFFF"/>
                </a:solidFill>
              </a:rPr>
              <a:t>Log(Average Price) is Deterministic</a:t>
            </a:r>
            <a:endParaRPr sz="2000" dirty="0">
              <a:solidFill>
                <a:srgbClr val="FFFFFF"/>
              </a:solidFill>
            </a:endParaRPr>
          </a:p>
          <a:p>
            <a:pPr marL="457200" lvl="0" indent="-3556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●"/>
            </a:pPr>
            <a:r>
              <a:rPr lang="en" sz="2000" dirty="0">
                <a:solidFill>
                  <a:srgbClr val="FFFFFF"/>
                </a:solidFill>
              </a:rPr>
              <a:t>Level is Deterministic and Stochastic</a:t>
            </a:r>
            <a:endParaRPr sz="2000" dirty="0">
              <a:solidFill>
                <a:srgbClr val="FFFFFF"/>
              </a:solidFill>
            </a:endParaRPr>
          </a:p>
          <a:p>
            <a:pPr marL="457200" lvl="0" indent="-3556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●"/>
            </a:pPr>
            <a:r>
              <a:rPr lang="en" sz="2000" dirty="0">
                <a:solidFill>
                  <a:srgbClr val="FFFFFF"/>
                </a:solidFill>
              </a:rPr>
              <a:t>Slope was Removed</a:t>
            </a:r>
            <a:endParaRPr sz="2000" dirty="0">
              <a:solidFill>
                <a:srgbClr val="FFFFFF"/>
              </a:solidFill>
            </a:endParaRPr>
          </a:p>
          <a:p>
            <a:pPr marL="457200" lvl="0" indent="-3556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●"/>
            </a:pPr>
            <a:r>
              <a:rPr lang="en" sz="2000" dirty="0">
                <a:solidFill>
                  <a:srgbClr val="FFFFFF"/>
                </a:solidFill>
              </a:rPr>
              <a:t>Irregular falls into the “weird” category</a:t>
            </a:r>
            <a:endParaRPr sz="2000" dirty="0">
              <a:solidFill>
                <a:srgbClr val="FFFFFF"/>
              </a:solidFill>
            </a:endParaRPr>
          </a:p>
          <a:p>
            <a:pPr marL="457200" lvl="0" indent="-3556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●"/>
            </a:pPr>
            <a:r>
              <a:rPr lang="en" sz="2000" dirty="0">
                <a:solidFill>
                  <a:srgbClr val="FFFFFF"/>
                </a:solidFill>
              </a:rPr>
              <a:t>Season is Deterministic</a:t>
            </a:r>
            <a:endParaRPr sz="20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1" name="Google Shape;411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912" y="152400"/>
            <a:ext cx="8266175" cy="4700017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Google Shape;412;p66"/>
          <p:cNvSpPr txBox="1"/>
          <p:nvPr/>
        </p:nvSpPr>
        <p:spPr>
          <a:xfrm>
            <a:off x="2815950" y="4621700"/>
            <a:ext cx="3512100" cy="6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66FF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•</a:t>
            </a:r>
            <a:r>
              <a:rPr lang="en" sz="1600" b="1">
                <a:solidFill>
                  <a:srgbClr val="66FF33"/>
                </a:solidFill>
              </a:rPr>
              <a:t> </a:t>
            </a:r>
            <a:r>
              <a:rPr lang="en" sz="1600">
                <a:solidFill>
                  <a:srgbClr val="FFFFFF"/>
                </a:solidFill>
              </a:rPr>
              <a:t>Real  </a:t>
            </a:r>
            <a:r>
              <a:rPr lang="en" sz="1600" b="1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——</a:t>
            </a:r>
            <a:r>
              <a:rPr lang="en" sz="1600" b="1"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" sz="1600">
                <a:solidFill>
                  <a:srgbClr val="FFFFFF"/>
                </a:solidFill>
              </a:rPr>
              <a:t>Fitted  </a:t>
            </a:r>
            <a:r>
              <a:rPr lang="en" sz="1600" b="1">
                <a:solidFill>
                  <a:srgbClr val="A6A6A6"/>
                </a:solidFill>
              </a:rPr>
              <a:t>■  </a:t>
            </a:r>
            <a:r>
              <a:rPr lang="en" sz="1600">
                <a:solidFill>
                  <a:srgbClr val="FFFFFF"/>
                </a:solidFill>
              </a:rPr>
              <a:t>95% CI</a:t>
            </a:r>
            <a:endParaRPr sz="1600">
              <a:solidFill>
                <a:srgbClr val="FFFFFF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67"/>
          <p:cNvSpPr txBox="1">
            <a:spLocks noGrp="1"/>
          </p:cNvSpPr>
          <p:nvPr>
            <p:ph type="title" idx="4294967295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418" name="Google Shape;418;p67"/>
          <p:cNvSpPr txBox="1">
            <a:spLocks noGrp="1"/>
          </p:cNvSpPr>
          <p:nvPr>
            <p:ph type="body" idx="4294967295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 dirty="0">
                <a:solidFill>
                  <a:schemeClr val="dk1"/>
                </a:solidFill>
              </a:rPr>
              <a:t>Where are the most avocados sold &amp; where are avocados most expensive on average?</a:t>
            </a:r>
            <a:endParaRPr sz="1600" dirty="0">
              <a:solidFill>
                <a:schemeClr val="dk1"/>
              </a:solidFill>
            </a:endParaRPr>
          </a:p>
          <a:p>
            <a:pPr marL="137160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</a:pPr>
            <a:r>
              <a:rPr lang="en" sz="1600" dirty="0">
                <a:solidFill>
                  <a:schemeClr val="dk1"/>
                </a:solidFill>
              </a:rPr>
              <a:t>Depends on the population</a:t>
            </a:r>
            <a:endParaRPr sz="1600" dirty="0">
              <a:solidFill>
                <a:schemeClr val="dk1"/>
              </a:solidFill>
            </a:endParaRPr>
          </a:p>
          <a:p>
            <a:pPr marL="1371600" lvl="2" indent="-330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</a:pPr>
            <a:r>
              <a:rPr lang="en" sz="1600" dirty="0">
                <a:solidFill>
                  <a:schemeClr val="dk1"/>
                </a:solidFill>
              </a:rPr>
              <a:t>Location &amp; Cost of living</a:t>
            </a:r>
            <a:endParaRPr sz="1600" dirty="0">
              <a:solidFill>
                <a:schemeClr val="dk1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 dirty="0">
                <a:solidFill>
                  <a:schemeClr val="dk1"/>
                </a:solidFill>
              </a:rPr>
              <a:t>What is the most popular type of avocado sold?</a:t>
            </a:r>
            <a:endParaRPr sz="1600" dirty="0">
              <a:solidFill>
                <a:schemeClr val="dk1"/>
              </a:solidFill>
            </a:endParaRPr>
          </a:p>
          <a:p>
            <a:pPr marL="1371600" lvl="2" indent="-330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</a:pPr>
            <a:r>
              <a:rPr lang="en" sz="1600" dirty="0">
                <a:solidFill>
                  <a:schemeClr val="dk1"/>
                </a:solidFill>
              </a:rPr>
              <a:t>Large hass overall</a:t>
            </a:r>
            <a:endParaRPr sz="1600" dirty="0">
              <a:solidFill>
                <a:schemeClr val="dk1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 dirty="0">
                <a:solidFill>
                  <a:schemeClr val="dk1"/>
                </a:solidFill>
              </a:rPr>
              <a:t>In which months is demand higher/lower?</a:t>
            </a:r>
            <a:endParaRPr sz="1600" dirty="0">
              <a:solidFill>
                <a:schemeClr val="dk1"/>
              </a:solidFill>
            </a:endParaRPr>
          </a:p>
          <a:p>
            <a:pPr marL="1371600" lvl="2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</a:pPr>
            <a:r>
              <a:rPr lang="en" sz="1600" dirty="0">
                <a:solidFill>
                  <a:schemeClr val="dk1"/>
                </a:solidFill>
              </a:rPr>
              <a:t>February &amp; May (high)</a:t>
            </a:r>
            <a:endParaRPr sz="1600" dirty="0">
              <a:solidFill>
                <a:schemeClr val="dk1"/>
              </a:solidFill>
            </a:endParaRPr>
          </a:p>
          <a:p>
            <a:pPr marL="1371600" lvl="2" indent="-330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</a:pPr>
            <a:r>
              <a:rPr lang="en" sz="1600" dirty="0">
                <a:solidFill>
                  <a:schemeClr val="dk1"/>
                </a:solidFill>
              </a:rPr>
              <a:t>October &amp; November (low)</a:t>
            </a:r>
            <a:endParaRPr sz="1600" dirty="0">
              <a:solidFill>
                <a:schemeClr val="dk1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 dirty="0">
                <a:solidFill>
                  <a:schemeClr val="dk1"/>
                </a:solidFill>
              </a:rPr>
              <a:t>What will the future demand and price be?</a:t>
            </a:r>
            <a:endParaRPr sz="1600" dirty="0">
              <a:solidFill>
                <a:schemeClr val="dk1"/>
              </a:solidFill>
            </a:endParaRPr>
          </a:p>
          <a:p>
            <a:pPr marL="1371600" lvl="2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</a:pPr>
            <a:r>
              <a:rPr lang="en" sz="1600" dirty="0">
                <a:solidFill>
                  <a:schemeClr val="dk1"/>
                </a:solidFill>
              </a:rPr>
              <a:t>Have demonstrated that Demand and Total Revenue can be modeled and predicted.</a:t>
            </a:r>
            <a:endParaRPr sz="16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68"/>
          <p:cNvSpPr txBox="1">
            <a:spLocks noGrp="1"/>
          </p:cNvSpPr>
          <p:nvPr>
            <p:ph type="title"/>
          </p:nvPr>
        </p:nvSpPr>
        <p:spPr>
          <a:xfrm>
            <a:off x="311700" y="1787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Recommendations</a:t>
            </a:r>
            <a:endParaRPr/>
          </a:p>
        </p:txBody>
      </p:sp>
      <p:sp>
        <p:nvSpPr>
          <p:cNvPr id="424" name="Google Shape;424;p68"/>
          <p:cNvSpPr txBox="1">
            <a:spLocks noGrp="1"/>
          </p:cNvSpPr>
          <p:nvPr>
            <p:ph type="body" idx="1"/>
          </p:nvPr>
        </p:nvSpPr>
        <p:spPr>
          <a:xfrm>
            <a:off x="311700" y="751400"/>
            <a:ext cx="8520600" cy="23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dirty="0">
                <a:solidFill>
                  <a:schemeClr val="dk1"/>
                </a:solidFill>
              </a:rPr>
              <a:t>Ensure supply meets demand during peak seasons for max profit:</a:t>
            </a:r>
            <a:endParaRPr sz="1800" dirty="0">
              <a:solidFill>
                <a:schemeClr val="dk1"/>
              </a:solidFill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en" sz="1600" dirty="0">
                <a:solidFill>
                  <a:schemeClr val="dk1"/>
                </a:solidFill>
              </a:rPr>
              <a:t>February (Super Bowl) and May (Cinco de Mayo)</a:t>
            </a:r>
            <a:endParaRPr sz="1600" dirty="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dirty="0">
                <a:solidFill>
                  <a:schemeClr val="dk1"/>
                </a:solidFill>
              </a:rPr>
              <a:t>For a new provider/grower:</a:t>
            </a:r>
            <a:endParaRPr dirty="0">
              <a:solidFill>
                <a:schemeClr val="dk1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 dirty="0">
                <a:solidFill>
                  <a:schemeClr val="dk1"/>
                </a:solidFill>
              </a:rPr>
              <a:t>Consider growing conventional avocados</a:t>
            </a:r>
            <a:endParaRPr dirty="0">
              <a:solidFill>
                <a:schemeClr val="dk1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 dirty="0">
                <a:solidFill>
                  <a:schemeClr val="dk1"/>
                </a:solidFill>
              </a:rPr>
              <a:t>More profitable than organic.</a:t>
            </a:r>
            <a:endParaRPr dirty="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dirty="0">
                <a:solidFill>
                  <a:schemeClr val="dk1"/>
                </a:solidFill>
              </a:rPr>
              <a:t>For current and new provider/grower:</a:t>
            </a:r>
            <a:endParaRPr dirty="0">
              <a:solidFill>
                <a:schemeClr val="dk1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 dirty="0">
                <a:solidFill>
                  <a:schemeClr val="dk1"/>
                </a:solidFill>
              </a:rPr>
              <a:t>Large hass mkt - New York, Chicago</a:t>
            </a:r>
            <a:endParaRPr dirty="0">
              <a:solidFill>
                <a:schemeClr val="dk1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 dirty="0">
                <a:solidFill>
                  <a:schemeClr val="dk1"/>
                </a:solidFill>
              </a:rPr>
              <a:t>Small hass mkt - Los Angeles, Phoenix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rgbClr val="FFFFFF"/>
                </a:solidFill>
              </a:rPr>
              <a:t>Topics for Future Study</a:t>
            </a:r>
            <a:endParaRPr sz="2800" dirty="0"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dirty="0">
                <a:solidFill>
                  <a:schemeClr val="dk1"/>
                </a:solidFill>
              </a:rPr>
              <a:t>Expand modeling to geographic areas and specific cities.</a:t>
            </a:r>
            <a:endParaRPr dirty="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dirty="0">
                <a:solidFill>
                  <a:schemeClr val="dk1"/>
                </a:solidFill>
              </a:rPr>
              <a:t>Refine Total Revenue models.</a:t>
            </a:r>
            <a:endParaRPr dirty="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dirty="0">
                <a:solidFill>
                  <a:schemeClr val="dk1"/>
                </a:solidFill>
              </a:rPr>
              <a:t>Figure out how to model the feedback loop between price and demand.</a:t>
            </a:r>
            <a:endParaRPr dirty="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dirty="0">
                <a:solidFill>
                  <a:schemeClr val="dk1"/>
                </a:solidFill>
              </a:rPr>
              <a:t>Include supply data.</a:t>
            </a:r>
            <a:endParaRPr sz="2800" dirty="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69"/>
          <p:cNvSpPr txBox="1"/>
          <p:nvPr/>
        </p:nvSpPr>
        <p:spPr>
          <a:xfrm>
            <a:off x="3163750" y="2059650"/>
            <a:ext cx="3231600" cy="8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chemeClr val="dk1"/>
                </a:solidFill>
              </a:rPr>
              <a:t>Questions?</a:t>
            </a:r>
            <a:endParaRPr sz="3600"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91" name="Google Shape;9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7203"/>
            <a:ext cx="9144000" cy="50890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98" name="Google Shape;9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7203"/>
            <a:ext cx="9144000" cy="5089093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20"/>
          <p:cNvSpPr/>
          <p:nvPr/>
        </p:nvSpPr>
        <p:spPr>
          <a:xfrm>
            <a:off x="637150" y="4297825"/>
            <a:ext cx="984600" cy="5907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20"/>
          <p:cNvSpPr/>
          <p:nvPr/>
        </p:nvSpPr>
        <p:spPr>
          <a:xfrm>
            <a:off x="2202875" y="4297825"/>
            <a:ext cx="252900" cy="5907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1" name="Google Shape;10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78125" y="142875"/>
            <a:ext cx="4857750" cy="485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08" name="Google Shape;10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9763"/>
            <a:ext cx="9144000" cy="5103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15" name="Google Shape;11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0550"/>
            <a:ext cx="9144003" cy="5062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99</TotalTime>
  <Words>1207</Words>
  <Application>Microsoft Office PowerPoint</Application>
  <PresentationFormat>On-screen Show (16:9)</PresentationFormat>
  <Paragraphs>261</Paragraphs>
  <Slides>56</Slides>
  <Notes>56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59" baseType="lpstr">
      <vt:lpstr>Arial</vt:lpstr>
      <vt:lpstr>Times New Roman</vt:lpstr>
      <vt:lpstr>Simple Dark</vt:lpstr>
      <vt:lpstr>Avocado Demand Analysis</vt:lpstr>
      <vt:lpstr>Data Overview</vt:lpstr>
      <vt:lpstr>Data Preparation</vt:lpstr>
      <vt:lpstr>Questions</vt:lpstr>
      <vt:lpstr>Demands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Price</vt:lpstr>
      <vt:lpstr>PowerPoint Presentation</vt:lpstr>
      <vt:lpstr>PowerPoint Presentation</vt:lpstr>
      <vt:lpstr>PowerPoint Presentation</vt:lpstr>
      <vt:lpstr>Time Series Modeling</vt:lpstr>
      <vt:lpstr>Modeling Setup</vt:lpstr>
      <vt:lpstr>Reality  Check</vt:lpstr>
      <vt:lpstr>PowerPoint Presentation</vt:lpstr>
      <vt:lpstr>PowerPoint Presentation</vt:lpstr>
      <vt:lpstr>Modeling Setup</vt:lpstr>
      <vt:lpstr>Examine Time Series</vt:lpstr>
      <vt:lpstr>PowerPoint Presentation</vt:lpstr>
      <vt:lpstr>Modeling Setup</vt:lpstr>
      <vt:lpstr>PowerPoint Presentation</vt:lpstr>
      <vt:lpstr>PowerPoint Presentation</vt:lpstr>
      <vt:lpstr>Conventional Avocados</vt:lpstr>
      <vt:lpstr>PowerPoint Presentation</vt:lpstr>
      <vt:lpstr>PowerPoint Presentation</vt:lpstr>
      <vt:lpstr>PowerPoint Presentation</vt:lpstr>
      <vt:lpstr>Steps Taken to Prewhiten</vt:lpstr>
      <vt:lpstr>PowerPoint Presentation</vt:lpstr>
      <vt:lpstr>Steps Taken to Fit Transfer Function</vt:lpstr>
      <vt:lpstr>PowerPoint Presentation</vt:lpstr>
      <vt:lpstr>PowerPoint Presentation</vt:lpstr>
      <vt:lpstr>PowerPoint Presentation</vt:lpstr>
      <vt:lpstr>PowerPoint Presentation</vt:lpstr>
      <vt:lpstr>What’s Wrong?</vt:lpstr>
      <vt:lpstr>Total Revenue ARIMA</vt:lpstr>
      <vt:lpstr>Conventional Avocado Model</vt:lpstr>
      <vt:lpstr>PowerPoint Presentation</vt:lpstr>
      <vt:lpstr>Organic Avocado Model</vt:lpstr>
      <vt:lpstr>PowerPoint Presentation</vt:lpstr>
      <vt:lpstr>Unobserved Components Model</vt:lpstr>
      <vt:lpstr>Conventional Avocado Model Setup</vt:lpstr>
      <vt:lpstr>PowerPoint Presentation</vt:lpstr>
      <vt:lpstr>Organic Avocado Model Setup</vt:lpstr>
      <vt:lpstr>PowerPoint Presentation</vt:lpstr>
      <vt:lpstr>Conclusion</vt:lpstr>
      <vt:lpstr>Recommendations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Avocado Demand Analysis</dc:title>
  <cp:lastModifiedBy>Ian Scarff</cp:lastModifiedBy>
  <cp:revision>7</cp:revision>
  <dcterms:modified xsi:type="dcterms:W3CDTF">2019-12-04T21:06:52Z</dcterms:modified>
</cp:coreProperties>
</file>